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61" r:id="rId3"/>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18" autoAdjust="0"/>
    <p:restoredTop sz="94660"/>
  </p:normalViewPr>
  <p:slideViewPr>
    <p:cSldViewPr>
      <p:cViewPr varScale="1">
        <p:scale>
          <a:sx n="65" d="100"/>
          <a:sy n="65" d="100"/>
        </p:scale>
        <p:origin x="1376"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4958" cy="4968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51098" y="1"/>
            <a:ext cx="2944958" cy="496888"/>
          </a:xfrm>
          <a:prstGeom prst="rect">
            <a:avLst/>
          </a:prstGeom>
        </p:spPr>
        <p:txBody>
          <a:bodyPr vert="horz" lIns="91440" tIns="45720" rIns="91440" bIns="45720" rtlCol="0"/>
          <a:lstStyle>
            <a:lvl1pPr algn="r">
              <a:defRPr sz="1200"/>
            </a:lvl1pPr>
          </a:lstStyle>
          <a:p>
            <a:fld id="{B666CE34-3FAE-43B7-8837-F37F69E7A97A}" type="datetimeFigureOut">
              <a:rPr lang="fr-FR" smtClean="0"/>
              <a:t>25/07/2024</a:t>
            </a:fld>
            <a:endParaRPr lang="fr-FR" dirty="0"/>
          </a:p>
        </p:txBody>
      </p:sp>
      <p:sp>
        <p:nvSpPr>
          <p:cNvPr id="4" name="Espace réservé du pied de page 3"/>
          <p:cNvSpPr>
            <a:spLocks noGrp="1"/>
          </p:cNvSpPr>
          <p:nvPr>
            <p:ph type="ftr" sz="quarter" idx="2"/>
          </p:nvPr>
        </p:nvSpPr>
        <p:spPr>
          <a:xfrm>
            <a:off x="0" y="9428164"/>
            <a:ext cx="2944958" cy="496887"/>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51098" y="9428164"/>
            <a:ext cx="2944958" cy="496887"/>
          </a:xfrm>
          <a:prstGeom prst="rect">
            <a:avLst/>
          </a:prstGeom>
        </p:spPr>
        <p:txBody>
          <a:bodyPr vert="horz" lIns="91440" tIns="45720" rIns="91440" bIns="45720" rtlCol="0" anchor="b"/>
          <a:lstStyle>
            <a:lvl1pPr algn="r">
              <a:defRPr sz="1200"/>
            </a:lvl1pPr>
          </a:lstStyle>
          <a:p>
            <a:fld id="{80F6564E-F51D-4A80-B8DF-BDFF924D2ADE}" type="slidenum">
              <a:rPr lang="fr-FR" smtClean="0"/>
              <a:t>‹N°›</a:t>
            </a:fld>
            <a:endParaRPr lang="fr-FR" dirty="0"/>
          </a:p>
        </p:txBody>
      </p:sp>
    </p:spTree>
    <p:extLst>
      <p:ext uri="{BB962C8B-B14F-4D97-AF65-F5344CB8AC3E}">
        <p14:creationId xmlns:p14="http://schemas.microsoft.com/office/powerpoint/2010/main" val="68362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B64902A-DCC5-4EDF-97D3-EFA184F8F785}" type="datetimeFigureOut">
              <a:rPr lang="fr-FR" smtClean="0"/>
              <a:t>25/07/2024</a:t>
            </a:fld>
            <a:endParaRPr lang="fr-FR"/>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A33A6D0-119A-43F3-A796-2DD94F06D59C}" type="slidenum">
              <a:rPr lang="fr-FR" smtClean="0"/>
              <a:t>‹N°›</a:t>
            </a:fld>
            <a:endParaRPr lang="fr-FR"/>
          </a:p>
        </p:txBody>
      </p:sp>
    </p:spTree>
    <p:extLst>
      <p:ext uri="{BB962C8B-B14F-4D97-AF65-F5344CB8AC3E}">
        <p14:creationId xmlns:p14="http://schemas.microsoft.com/office/powerpoint/2010/main" val="3514317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A33A6D0-119A-43F3-A796-2DD94F06D59C}" type="slidenum">
              <a:rPr lang="fr-FR" smtClean="0"/>
              <a:t>1</a:t>
            </a:fld>
            <a:endParaRPr lang="fr-FR"/>
          </a:p>
        </p:txBody>
      </p:sp>
    </p:spTree>
    <p:extLst>
      <p:ext uri="{BB962C8B-B14F-4D97-AF65-F5344CB8AC3E}">
        <p14:creationId xmlns:p14="http://schemas.microsoft.com/office/powerpoint/2010/main" val="3602393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A33A6D0-119A-43F3-A796-2DD94F06D59C}" type="slidenum">
              <a:rPr lang="fr-FR" smtClean="0"/>
              <a:t>2</a:t>
            </a:fld>
            <a:endParaRPr lang="fr-FR"/>
          </a:p>
        </p:txBody>
      </p:sp>
    </p:spTree>
    <p:extLst>
      <p:ext uri="{BB962C8B-B14F-4D97-AF65-F5344CB8AC3E}">
        <p14:creationId xmlns:p14="http://schemas.microsoft.com/office/powerpoint/2010/main" val="1932728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C8D9AB85-F98A-40B8-A639-446E87F9FB89}" type="datetimeFigureOut">
              <a:rPr lang="fr-FR" smtClean="0"/>
              <a:t>25/07/2024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2392162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8D9AB85-F98A-40B8-A639-446E87F9FB89}" type="datetimeFigureOut">
              <a:rPr lang="fr-FR" smtClean="0"/>
              <a:t>25/07/2024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251374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8D9AB85-F98A-40B8-A639-446E87F9FB89}" type="datetimeFigureOut">
              <a:rPr lang="fr-FR" smtClean="0"/>
              <a:t>25/07/2024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1897928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8D9AB85-F98A-40B8-A639-446E87F9FB89}" type="datetimeFigureOut">
              <a:rPr lang="fr-FR" smtClean="0"/>
              <a:t>25/07/2024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2091941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C8D9AB85-F98A-40B8-A639-446E87F9FB89}" type="datetimeFigureOut">
              <a:rPr lang="fr-FR" smtClean="0"/>
              <a:t>25/07/2024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3065199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8D9AB85-F98A-40B8-A639-446E87F9FB89}" type="datetimeFigureOut">
              <a:rPr lang="fr-FR" smtClean="0"/>
              <a:t>25/07/2024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3891494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8D9AB85-F98A-40B8-A639-446E87F9FB89}" type="datetimeFigureOut">
              <a:rPr lang="fr-FR" smtClean="0"/>
              <a:t>25/07/2024</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547816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C8D9AB85-F98A-40B8-A639-446E87F9FB89}" type="datetimeFigureOut">
              <a:rPr lang="fr-FR" smtClean="0"/>
              <a:t>25/07/2024</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3972383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8D9AB85-F98A-40B8-A639-446E87F9FB89}" type="datetimeFigureOut">
              <a:rPr lang="fr-FR" smtClean="0"/>
              <a:t>25/07/2024</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2650978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8D9AB85-F98A-40B8-A639-446E87F9FB89}" type="datetimeFigureOut">
              <a:rPr lang="fr-FR" smtClean="0"/>
              <a:t>25/07/2024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2710284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8D9AB85-F98A-40B8-A639-446E87F9FB89}" type="datetimeFigureOut">
              <a:rPr lang="fr-FR" smtClean="0"/>
              <a:t>25/07/2024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3361153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D9AB85-F98A-40B8-A639-446E87F9FB89}" type="datetimeFigureOut">
              <a:rPr lang="fr-FR" smtClean="0"/>
              <a:t>25/07/2024</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D47FE-B387-4DB0-86D8-F3E59BA9587D}" type="slidenum">
              <a:rPr lang="fr-FR" smtClean="0"/>
              <a:t>‹N°›</a:t>
            </a:fld>
            <a:endParaRPr lang="fr-FR" dirty="0"/>
          </a:p>
        </p:txBody>
      </p:sp>
    </p:spTree>
    <p:extLst>
      <p:ext uri="{BB962C8B-B14F-4D97-AF65-F5344CB8AC3E}">
        <p14:creationId xmlns:p14="http://schemas.microsoft.com/office/powerpoint/2010/main" val="2506099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ous-titre 2">
            <a:extLst>
              <a:ext uri="{FF2B5EF4-FFF2-40B4-BE49-F238E27FC236}">
                <a16:creationId xmlns:a16="http://schemas.microsoft.com/office/drawing/2014/main" id="{B02B2F0C-E805-9105-EC74-FC90A69F1AB2}"/>
              </a:ext>
            </a:extLst>
          </p:cNvPr>
          <p:cNvSpPr txBox="1">
            <a:spLocks/>
          </p:cNvSpPr>
          <p:nvPr/>
        </p:nvSpPr>
        <p:spPr>
          <a:xfrm>
            <a:off x="0" y="4944211"/>
            <a:ext cx="7524328" cy="1941173"/>
          </a:xfrm>
          <a:prstGeom prst="rect">
            <a:avLst/>
          </a:prstGeom>
          <a:solidFill>
            <a:schemeClr val="tx2">
              <a:lumMod val="75000"/>
            </a:schemeClr>
          </a:solidFill>
        </p:spPr>
        <p:txBody>
          <a:bodyPr vert="horz" lIns="144000" tIns="72000" rIns="91440" bIns="7200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1400" b="1" u="sng" dirty="0">
                <a:solidFill>
                  <a:schemeClr val="bg1"/>
                </a:solidFill>
              </a:rPr>
              <a:t>Ma cotisation 2024-2025:</a:t>
            </a:r>
          </a:p>
          <a:p>
            <a:pPr algn="l"/>
            <a:r>
              <a:rPr lang="fr-FR" sz="1400" b="1" dirty="0">
                <a:solidFill>
                  <a:schemeClr val="bg1"/>
                </a:solidFill>
              </a:rPr>
              <a:t>         Individuelle 15 euros          Couple  20 euros           18-30 ans   10 euros           Soutien 50 euros </a:t>
            </a:r>
          </a:p>
          <a:p>
            <a:pPr algn="l"/>
            <a:r>
              <a:rPr lang="fr-FR" sz="1200" dirty="0">
                <a:solidFill>
                  <a:schemeClr val="bg1"/>
                </a:solidFill>
              </a:rPr>
              <a:t>Les cotisations sont perçues entre le 1</a:t>
            </a:r>
            <a:r>
              <a:rPr lang="fr-FR" sz="1200" baseline="30000" dirty="0">
                <a:solidFill>
                  <a:schemeClr val="bg1"/>
                </a:solidFill>
              </a:rPr>
              <a:t>er</a:t>
            </a:r>
            <a:r>
              <a:rPr lang="fr-FR" sz="1200" dirty="0">
                <a:solidFill>
                  <a:schemeClr val="bg1"/>
                </a:solidFill>
              </a:rPr>
              <a:t> Février et le 15 Aout de chaque année, valables  jusqu’au 31 Mars de l’année suivante. Merci de votre retour le plus tôt possible pour montrer votre soutien et faciliter notre gestion.</a:t>
            </a:r>
          </a:p>
          <a:p>
            <a:pPr algn="l"/>
            <a:r>
              <a:rPr lang="fr-FR" sz="1200" u="sng" dirty="0">
                <a:solidFill>
                  <a:schemeClr val="bg1"/>
                </a:solidFill>
              </a:rPr>
              <a:t>Règlement par chèque l’ordre de « Association des Amis de Saint-Gildas et de Rhuys », adressé avec le bulletin au Trésorier de l’Association :   Bernard </a:t>
            </a:r>
            <a:r>
              <a:rPr lang="fr-FR" sz="1200" u="sng" dirty="0" err="1">
                <a:solidFill>
                  <a:schemeClr val="bg1"/>
                </a:solidFill>
              </a:rPr>
              <a:t>Dauban</a:t>
            </a:r>
            <a:r>
              <a:rPr lang="fr-FR" sz="1200" u="sng" dirty="0">
                <a:solidFill>
                  <a:schemeClr val="bg1"/>
                </a:solidFill>
              </a:rPr>
              <a:t>   53 rue d’Anjou Boulogne Billancourt 92100 </a:t>
            </a:r>
          </a:p>
          <a:p>
            <a:pPr algn="l"/>
            <a:r>
              <a:rPr lang="fr-FR" sz="1200" u="sng" dirty="0">
                <a:solidFill>
                  <a:schemeClr val="bg1"/>
                </a:solidFill>
              </a:rPr>
              <a:t>Ou par </a:t>
            </a:r>
            <a:r>
              <a:rPr lang="fr-FR" sz="1200" b="1" u="sng" dirty="0">
                <a:solidFill>
                  <a:schemeClr val="bg1"/>
                </a:solidFill>
              </a:rPr>
              <a:t>virement  RIB : FR76 3000 4018 6000 0100 5063 650</a:t>
            </a:r>
          </a:p>
          <a:p>
            <a:pPr algn="l"/>
            <a:r>
              <a:rPr lang="fr-FR" sz="1400" b="1" u="sng" dirty="0">
                <a:solidFill>
                  <a:schemeClr val="bg1"/>
                </a:solidFill>
              </a:rPr>
              <a:t>Copie du bulletin rempli sur : amisdesaintgildas@gmail.com</a:t>
            </a:r>
          </a:p>
          <a:p>
            <a:pPr algn="l"/>
            <a:endParaRPr lang="fr-FR" sz="1400" u="sng" dirty="0">
              <a:solidFill>
                <a:schemeClr val="bg1"/>
              </a:solidFill>
            </a:endParaRPr>
          </a:p>
          <a:p>
            <a:pPr algn="l"/>
            <a:endParaRPr lang="fr-FR" sz="1400" dirty="0">
              <a:solidFill>
                <a:schemeClr val="bg1"/>
              </a:solidFill>
            </a:endParaRPr>
          </a:p>
          <a:p>
            <a:pPr algn="l"/>
            <a:endParaRPr lang="fr-FR" sz="1400" dirty="0">
              <a:solidFill>
                <a:schemeClr val="bg1"/>
              </a:solidFill>
            </a:endParaRPr>
          </a:p>
        </p:txBody>
      </p:sp>
      <p:sp>
        <p:nvSpPr>
          <p:cNvPr id="2" name="Titre 1"/>
          <p:cNvSpPr>
            <a:spLocks noGrp="1"/>
          </p:cNvSpPr>
          <p:nvPr>
            <p:ph type="ctrTitle"/>
          </p:nvPr>
        </p:nvSpPr>
        <p:spPr>
          <a:xfrm>
            <a:off x="245116" y="97061"/>
            <a:ext cx="7063188" cy="576063"/>
          </a:xfrm>
        </p:spPr>
        <p:txBody>
          <a:bodyPr>
            <a:normAutofit/>
          </a:bodyPr>
          <a:lstStyle/>
          <a:p>
            <a:pPr algn="l"/>
            <a:r>
              <a:rPr lang="fr-FR" sz="2000" b="1" dirty="0">
                <a:solidFill>
                  <a:schemeClr val="accent1">
                    <a:lumMod val="75000"/>
                  </a:schemeClr>
                </a:solidFill>
              </a:rPr>
              <a:t>Association « Amis de Saint-Gildas de Rhuys et de la presqu’ile»</a:t>
            </a:r>
          </a:p>
        </p:txBody>
      </p:sp>
      <p:sp>
        <p:nvSpPr>
          <p:cNvPr id="3" name="Sous-titre 2"/>
          <p:cNvSpPr>
            <a:spLocks noGrp="1"/>
          </p:cNvSpPr>
          <p:nvPr>
            <p:ph type="subTitle" idx="1"/>
          </p:nvPr>
        </p:nvSpPr>
        <p:spPr>
          <a:xfrm>
            <a:off x="235569" y="529965"/>
            <a:ext cx="8632576" cy="432048"/>
          </a:xfrm>
        </p:spPr>
        <p:txBody>
          <a:bodyPr>
            <a:noAutofit/>
          </a:bodyPr>
          <a:lstStyle/>
          <a:p>
            <a:pPr algn="l"/>
            <a:r>
              <a:rPr lang="fr-FR" sz="2000" dirty="0">
                <a:solidFill>
                  <a:schemeClr val="tx1"/>
                </a:solidFill>
              </a:rPr>
              <a:t>Bulletin d’adhésion à l’Association pour la période 2024-2025</a:t>
            </a:r>
          </a:p>
        </p:txBody>
      </p:sp>
      <p:sp>
        <p:nvSpPr>
          <p:cNvPr id="4" name="Sous-titre 2"/>
          <p:cNvSpPr txBox="1">
            <a:spLocks/>
          </p:cNvSpPr>
          <p:nvPr/>
        </p:nvSpPr>
        <p:spPr>
          <a:xfrm>
            <a:off x="4833" y="1052735"/>
            <a:ext cx="2869418" cy="3811645"/>
          </a:xfrm>
          <a:prstGeom prst="rect">
            <a:avLst/>
          </a:prstGeom>
          <a:solidFill>
            <a:schemeClr val="bg1">
              <a:lumMod val="95000"/>
            </a:schemeClr>
          </a:solidFill>
          <a:ln w="6350">
            <a:noFill/>
          </a:ln>
        </p:spPr>
        <p:txBody>
          <a:bodyPr vert="horz" lIns="144000" tIns="72000" rIns="91440" bIns="7200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1400" dirty="0">
                <a:solidFill>
                  <a:schemeClr val="tx1"/>
                </a:solidFill>
              </a:rPr>
              <a:t>Nom et Prénom(s) :</a:t>
            </a:r>
          </a:p>
          <a:p>
            <a:pPr algn="l"/>
            <a:endParaRPr lang="fr-FR" sz="1400" dirty="0">
              <a:solidFill>
                <a:schemeClr val="tx1"/>
              </a:solidFill>
            </a:endParaRPr>
          </a:p>
          <a:p>
            <a:pPr algn="l"/>
            <a:endParaRPr lang="fr-FR" sz="1400" dirty="0">
              <a:solidFill>
                <a:schemeClr val="tx1"/>
              </a:solidFill>
            </a:endParaRPr>
          </a:p>
          <a:p>
            <a:pPr algn="l"/>
            <a:r>
              <a:rPr lang="fr-FR" sz="1400" b="1" dirty="0">
                <a:solidFill>
                  <a:schemeClr val="tx1"/>
                </a:solidFill>
              </a:rPr>
              <a:t>Mail  :</a:t>
            </a:r>
          </a:p>
          <a:p>
            <a:pPr algn="l"/>
            <a:r>
              <a:rPr lang="fr-FR" sz="1400" dirty="0">
                <a:solidFill>
                  <a:schemeClr val="tx1"/>
                </a:solidFill>
              </a:rPr>
              <a:t>Adresse à Saint-Gildas  :</a:t>
            </a:r>
          </a:p>
          <a:p>
            <a:pPr algn="l"/>
            <a:endParaRPr lang="fr-FR" sz="1400" dirty="0">
              <a:solidFill>
                <a:schemeClr val="tx1"/>
              </a:solidFill>
            </a:endParaRPr>
          </a:p>
          <a:p>
            <a:pPr algn="l"/>
            <a:r>
              <a:rPr lang="fr-FR" sz="1400" dirty="0">
                <a:solidFill>
                  <a:schemeClr val="tx1"/>
                </a:solidFill>
              </a:rPr>
              <a:t>Téléphone :</a:t>
            </a:r>
          </a:p>
          <a:p>
            <a:pPr algn="l"/>
            <a:endParaRPr lang="fr-FR" sz="1400" dirty="0">
              <a:solidFill>
                <a:schemeClr val="tx1"/>
              </a:solidFill>
            </a:endParaRPr>
          </a:p>
          <a:p>
            <a:pPr marL="369888" lvl="1" algn="l"/>
            <a:r>
              <a:rPr lang="fr-FR" sz="1400" i="1" dirty="0">
                <a:solidFill>
                  <a:schemeClr val="tx1"/>
                </a:solidFill>
              </a:rPr>
              <a:t>Résidence Principale </a:t>
            </a:r>
          </a:p>
          <a:p>
            <a:pPr marL="369888" lvl="1" algn="l"/>
            <a:r>
              <a:rPr lang="fr-FR" sz="1400" i="1" dirty="0">
                <a:solidFill>
                  <a:schemeClr val="tx1"/>
                </a:solidFill>
              </a:rPr>
              <a:t>Résidence Alternée (&gt; 75 j/an)</a:t>
            </a:r>
          </a:p>
          <a:p>
            <a:pPr marL="369888" lvl="1" algn="l"/>
            <a:r>
              <a:rPr lang="fr-FR" sz="1400" i="1" dirty="0">
                <a:solidFill>
                  <a:schemeClr val="tx1"/>
                </a:solidFill>
              </a:rPr>
              <a:t>Résidence Secondaire</a:t>
            </a:r>
          </a:p>
          <a:p>
            <a:pPr algn="l"/>
            <a:r>
              <a:rPr lang="fr-FR" sz="1400" i="1" dirty="0">
                <a:solidFill>
                  <a:schemeClr val="tx1"/>
                </a:solidFill>
              </a:rPr>
              <a:t>Remplir ci-après le cas échéant :</a:t>
            </a:r>
          </a:p>
          <a:p>
            <a:pPr algn="l"/>
            <a:r>
              <a:rPr lang="fr-FR" sz="1400" dirty="0">
                <a:solidFill>
                  <a:schemeClr val="tx1"/>
                </a:solidFill>
              </a:rPr>
              <a:t>Adresse permanente :</a:t>
            </a:r>
          </a:p>
          <a:p>
            <a:pPr algn="l"/>
            <a:endParaRPr lang="fr-FR" sz="1400" dirty="0">
              <a:solidFill>
                <a:schemeClr val="tx1"/>
              </a:solidFill>
            </a:endParaRPr>
          </a:p>
          <a:p>
            <a:pPr algn="l"/>
            <a:r>
              <a:rPr lang="fr-FR" sz="1400" dirty="0">
                <a:solidFill>
                  <a:schemeClr val="tx1"/>
                </a:solidFill>
              </a:rPr>
              <a:t>Téléphone :</a:t>
            </a:r>
          </a:p>
          <a:p>
            <a:pPr algn="l"/>
            <a:endParaRPr lang="fr-FR" sz="1400" dirty="0">
              <a:solidFill>
                <a:schemeClr val="tx1"/>
              </a:solidFill>
            </a:endParaRPr>
          </a:p>
        </p:txBody>
      </p:sp>
      <p:sp>
        <p:nvSpPr>
          <p:cNvPr id="5" name="Rectangle 4"/>
          <p:cNvSpPr/>
          <p:nvPr/>
        </p:nvSpPr>
        <p:spPr>
          <a:xfrm>
            <a:off x="7596336" y="5085249"/>
            <a:ext cx="1530460" cy="1584111"/>
          </a:xfrm>
          <a:prstGeom prst="rect">
            <a:avLst/>
          </a:prstGeom>
          <a:solidFill>
            <a:schemeClr val="bg1">
              <a:lumMod val="95000"/>
            </a:schemeClr>
          </a:solidFill>
          <a:ln w="635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fr-FR" sz="1400" dirty="0">
                <a:solidFill>
                  <a:schemeClr val="tx1"/>
                </a:solidFill>
              </a:rPr>
              <a:t>Date :</a:t>
            </a:r>
          </a:p>
          <a:p>
            <a:pPr algn="ctr"/>
            <a:endParaRPr lang="fr-FR" sz="1400" dirty="0">
              <a:solidFill>
                <a:schemeClr val="tx1"/>
              </a:solidFill>
            </a:endParaRPr>
          </a:p>
          <a:p>
            <a:pPr algn="ctr"/>
            <a:r>
              <a:rPr lang="fr-FR" sz="1400" dirty="0">
                <a:solidFill>
                  <a:schemeClr val="tx1"/>
                </a:solidFill>
              </a:rPr>
              <a:t>SIGNATURE</a:t>
            </a:r>
          </a:p>
        </p:txBody>
      </p:sp>
      <p:sp>
        <p:nvSpPr>
          <p:cNvPr id="16" name="Rectangle 15"/>
          <p:cNvSpPr/>
          <p:nvPr/>
        </p:nvSpPr>
        <p:spPr>
          <a:xfrm>
            <a:off x="47669" y="1828075"/>
            <a:ext cx="2782284" cy="288032"/>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Sous-titre 2"/>
          <p:cNvSpPr txBox="1">
            <a:spLocks/>
          </p:cNvSpPr>
          <p:nvPr/>
        </p:nvSpPr>
        <p:spPr>
          <a:xfrm>
            <a:off x="2874251" y="957232"/>
            <a:ext cx="6269749" cy="3907148"/>
          </a:xfrm>
          <a:prstGeom prst="rect">
            <a:avLst/>
          </a:prstGeom>
          <a:solidFill>
            <a:schemeClr val="accent5">
              <a:lumMod val="20000"/>
              <a:lumOff val="80000"/>
            </a:schemeClr>
          </a:solidFill>
          <a:ln w="3175">
            <a:solidFill>
              <a:schemeClr val="accent1">
                <a:lumMod val="75000"/>
              </a:schemeClr>
            </a:solidFill>
          </a:ln>
        </p:spPr>
        <p:txBody>
          <a:bodyPr vert="horz" lIns="91440" tIns="72000" rIns="91440" bIns="7200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1400" b="1" dirty="0">
                <a:solidFill>
                  <a:schemeClr val="tx1"/>
                </a:solidFill>
              </a:rPr>
              <a:t>1. Participation à l’AG du 13 août  2024 </a:t>
            </a:r>
          </a:p>
          <a:p>
            <a:pPr algn="l"/>
            <a:r>
              <a:rPr lang="fr-FR" sz="1400" b="1" dirty="0">
                <a:solidFill>
                  <a:schemeClr val="tx1"/>
                </a:solidFill>
              </a:rPr>
              <a:t>                                                                                                                     Oui          Non</a:t>
            </a:r>
          </a:p>
          <a:p>
            <a:pPr algn="l"/>
            <a:r>
              <a:rPr lang="fr-FR" sz="1400" b="1" dirty="0">
                <a:solidFill>
                  <a:schemeClr val="tx1"/>
                </a:solidFill>
              </a:rPr>
              <a:t>2. Participation aux ateliers Cœur de Bourg   </a:t>
            </a:r>
          </a:p>
          <a:p>
            <a:pPr algn="l"/>
            <a:r>
              <a:rPr lang="fr-FR" sz="1400" b="1" dirty="0">
                <a:solidFill>
                  <a:schemeClr val="tx1"/>
                </a:solidFill>
              </a:rPr>
              <a:t>                                                                                                                      Oui          Non</a:t>
            </a:r>
          </a:p>
          <a:p>
            <a:pPr algn="l"/>
            <a:r>
              <a:rPr lang="fr-FR" sz="1400" b="1" dirty="0">
                <a:solidFill>
                  <a:schemeClr val="tx1"/>
                </a:solidFill>
              </a:rPr>
              <a:t>3. Questions </a:t>
            </a:r>
          </a:p>
          <a:p>
            <a:pPr algn="l"/>
            <a:r>
              <a:rPr lang="fr-FR" sz="1400" b="1" dirty="0">
                <a:solidFill>
                  <a:schemeClr val="tx1"/>
                </a:solidFill>
              </a:rPr>
              <a:t>3.1 Arrivée de la fibre Très haut débit / Utilisation ADSL</a:t>
            </a:r>
          </a:p>
          <a:p>
            <a:pPr algn="l"/>
            <a:r>
              <a:rPr lang="fr-FR" sz="1200" dirty="0">
                <a:solidFill>
                  <a:schemeClr val="tx1"/>
                </a:solidFill>
              </a:rPr>
              <a:t>3.1.1 Etes-vous connectés à la fibre?                                  ………………………….…OUI……………NON………                                                      </a:t>
            </a:r>
          </a:p>
          <a:p>
            <a:pPr algn="l"/>
            <a:endParaRPr lang="fr-FR" sz="200" dirty="0">
              <a:solidFill>
                <a:schemeClr val="tx1"/>
              </a:solidFill>
            </a:endParaRPr>
          </a:p>
          <a:p>
            <a:pPr algn="l"/>
            <a:r>
              <a:rPr lang="fr-FR" sz="1200" dirty="0">
                <a:solidFill>
                  <a:schemeClr val="tx1"/>
                </a:solidFill>
              </a:rPr>
              <a:t>3.1.2 Avez-vous été contactés pour l’arrivée de la fibre, par </a:t>
            </a:r>
            <a:r>
              <a:rPr lang="fr-FR" sz="1200" dirty="0" err="1">
                <a:solidFill>
                  <a:schemeClr val="tx1"/>
                </a:solidFill>
              </a:rPr>
              <a:t>Megalis</a:t>
            </a:r>
            <a:r>
              <a:rPr lang="fr-FR" sz="1200" dirty="0">
                <a:solidFill>
                  <a:schemeClr val="tx1"/>
                </a:solidFill>
              </a:rPr>
              <a:t> ou par votre opérateur?</a:t>
            </a:r>
          </a:p>
          <a:p>
            <a:pPr algn="l"/>
            <a:r>
              <a:rPr lang="fr-FR" sz="1200" dirty="0">
                <a:solidFill>
                  <a:schemeClr val="tx1"/>
                </a:solidFill>
              </a:rPr>
              <a:t>                                                                                            </a:t>
            </a:r>
          </a:p>
          <a:p>
            <a:pPr algn="l"/>
            <a:r>
              <a:rPr lang="fr-FR" sz="1200" dirty="0">
                <a:solidFill>
                  <a:schemeClr val="tx1"/>
                </a:solidFill>
              </a:rPr>
              <a:t>          ……………………………………………………………………………………….……………….…OUI……………NON………</a:t>
            </a:r>
          </a:p>
          <a:p>
            <a:pPr algn="l"/>
            <a:r>
              <a:rPr lang="fr-FR" sz="1200" dirty="0">
                <a:solidFill>
                  <a:schemeClr val="tx1"/>
                </a:solidFill>
              </a:rPr>
              <a:t>3.1.3 Etes-vous satisfaits du service ADSL/Fibre de votre opérateur?….…</a:t>
            </a:r>
          </a:p>
          <a:p>
            <a:pPr algn="l"/>
            <a:r>
              <a:rPr lang="fr-FR" sz="1200" dirty="0">
                <a:solidFill>
                  <a:schemeClr val="tx1"/>
                </a:solidFill>
              </a:rPr>
              <a:t>                                                                                                                                    OUI……………NON………</a:t>
            </a:r>
          </a:p>
          <a:p>
            <a:pPr algn="l"/>
            <a:r>
              <a:rPr lang="fr-FR" sz="1400" b="1" dirty="0">
                <a:solidFill>
                  <a:schemeClr val="tx1"/>
                </a:solidFill>
              </a:rPr>
              <a:t>3. Autres questions/suggestions </a:t>
            </a:r>
            <a:r>
              <a:rPr lang="fr-FR" sz="1400" dirty="0">
                <a:solidFill>
                  <a:schemeClr val="tx1"/>
                </a:solidFill>
              </a:rPr>
              <a:t>……………………………………………………………………………………………………………………………………………………………………………………………………………………………....……………………………………………………………………………………………………………………………………………………………………...</a:t>
            </a:r>
          </a:p>
        </p:txBody>
      </p:sp>
      <p:sp>
        <p:nvSpPr>
          <p:cNvPr id="12" name="Rectangle 11"/>
          <p:cNvSpPr/>
          <p:nvPr/>
        </p:nvSpPr>
        <p:spPr>
          <a:xfrm>
            <a:off x="7596336" y="2996952"/>
            <a:ext cx="216024" cy="216024"/>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Rectangle 16"/>
          <p:cNvSpPr/>
          <p:nvPr/>
        </p:nvSpPr>
        <p:spPr>
          <a:xfrm rot="-5400000">
            <a:off x="2131551" y="5013176"/>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Rectangle 17"/>
          <p:cNvSpPr/>
          <p:nvPr/>
        </p:nvSpPr>
        <p:spPr>
          <a:xfrm rot="-5400000">
            <a:off x="5227895" y="5013176"/>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Rectangle 18"/>
          <p:cNvSpPr/>
          <p:nvPr/>
        </p:nvSpPr>
        <p:spPr>
          <a:xfrm rot="-5400000">
            <a:off x="3427695" y="5013176"/>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Rectangle 19"/>
          <p:cNvSpPr/>
          <p:nvPr/>
        </p:nvSpPr>
        <p:spPr>
          <a:xfrm rot="-5400000">
            <a:off x="179512" y="3140968"/>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8" name="Picture 2" descr="C:\Users\bquantin\Documents\Benoit 2013\Amis de St Gildas\Gestion asso\logo 201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70668" y="160526"/>
            <a:ext cx="1221812" cy="796706"/>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21"/>
          <p:cNvSpPr/>
          <p:nvPr/>
        </p:nvSpPr>
        <p:spPr>
          <a:xfrm rot="-5400000">
            <a:off x="6956087" y="5013176"/>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3" name="Rectangle 22"/>
          <p:cNvSpPr/>
          <p:nvPr/>
        </p:nvSpPr>
        <p:spPr>
          <a:xfrm rot="-5400000">
            <a:off x="179512" y="3429000"/>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 name="Rectangle 23"/>
          <p:cNvSpPr/>
          <p:nvPr/>
        </p:nvSpPr>
        <p:spPr>
          <a:xfrm rot="-5400000">
            <a:off x="179512" y="3717032"/>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2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6243" y="980728"/>
            <a:ext cx="23812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94315" y="980728"/>
            <a:ext cx="23812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16416" y="1556792"/>
            <a:ext cx="203845" cy="198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97690" y="2351806"/>
            <a:ext cx="203845" cy="198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28595" y="2348880"/>
            <a:ext cx="203845" cy="198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Rectangle 33"/>
          <p:cNvSpPr/>
          <p:nvPr/>
        </p:nvSpPr>
        <p:spPr>
          <a:xfrm>
            <a:off x="8388424" y="2996952"/>
            <a:ext cx="216024" cy="216024"/>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9" name="Picture 2">
            <a:extLst>
              <a:ext uri="{FF2B5EF4-FFF2-40B4-BE49-F238E27FC236}">
                <a16:creationId xmlns:a16="http://schemas.microsoft.com/office/drawing/2014/main" id="{4BC7B5E2-57F6-BBDA-1333-25BAD3EFD5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6243" y="1541041"/>
            <a:ext cx="23812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a:extLst>
              <a:ext uri="{FF2B5EF4-FFF2-40B4-BE49-F238E27FC236}">
                <a16:creationId xmlns:a16="http://schemas.microsoft.com/office/drawing/2014/main" id="{622A8ED7-B2EC-0E93-4AF0-DF8985AB2EE4}"/>
              </a:ext>
            </a:extLst>
          </p:cNvPr>
          <p:cNvSpPr/>
          <p:nvPr/>
        </p:nvSpPr>
        <p:spPr>
          <a:xfrm>
            <a:off x="7596336" y="3501008"/>
            <a:ext cx="216024" cy="216024"/>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a:extLst>
              <a:ext uri="{FF2B5EF4-FFF2-40B4-BE49-F238E27FC236}">
                <a16:creationId xmlns:a16="http://schemas.microsoft.com/office/drawing/2014/main" id="{DB1CDA88-41B7-B413-9E22-75F7321591AB}"/>
              </a:ext>
            </a:extLst>
          </p:cNvPr>
          <p:cNvSpPr/>
          <p:nvPr/>
        </p:nvSpPr>
        <p:spPr>
          <a:xfrm>
            <a:off x="8388424" y="3501008"/>
            <a:ext cx="216024" cy="216024"/>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614795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ous-titre 2">
            <a:extLst>
              <a:ext uri="{FF2B5EF4-FFF2-40B4-BE49-F238E27FC236}">
                <a16:creationId xmlns:a16="http://schemas.microsoft.com/office/drawing/2014/main" id="{B02B2F0C-E805-9105-EC74-FC90A69F1AB2}"/>
              </a:ext>
            </a:extLst>
          </p:cNvPr>
          <p:cNvSpPr txBox="1">
            <a:spLocks/>
          </p:cNvSpPr>
          <p:nvPr/>
        </p:nvSpPr>
        <p:spPr>
          <a:xfrm>
            <a:off x="0" y="4944211"/>
            <a:ext cx="7524328" cy="1941173"/>
          </a:xfrm>
          <a:prstGeom prst="rect">
            <a:avLst/>
          </a:prstGeom>
          <a:solidFill>
            <a:schemeClr val="tx2">
              <a:lumMod val="75000"/>
            </a:schemeClr>
          </a:solidFill>
        </p:spPr>
        <p:txBody>
          <a:bodyPr vert="horz" lIns="144000" tIns="72000" rIns="91440" bIns="7200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1400" b="1" u="sng" dirty="0">
                <a:solidFill>
                  <a:schemeClr val="bg1"/>
                </a:solidFill>
              </a:rPr>
              <a:t>Ma cotisation 2024-2025:</a:t>
            </a:r>
          </a:p>
          <a:p>
            <a:pPr algn="l"/>
            <a:r>
              <a:rPr lang="fr-FR" sz="1400" b="1" dirty="0">
                <a:solidFill>
                  <a:schemeClr val="bg1"/>
                </a:solidFill>
              </a:rPr>
              <a:t>         Individuelle 15 euros          Couple  20 euros           18-30 ans   10 euros           Soutien 50 euros </a:t>
            </a:r>
          </a:p>
          <a:p>
            <a:pPr algn="l"/>
            <a:r>
              <a:rPr lang="fr-FR" sz="1200" dirty="0">
                <a:solidFill>
                  <a:schemeClr val="bg1"/>
                </a:solidFill>
              </a:rPr>
              <a:t>Les cotisations sont perçues entre le 1</a:t>
            </a:r>
            <a:r>
              <a:rPr lang="fr-FR" sz="1200" baseline="30000" dirty="0">
                <a:solidFill>
                  <a:schemeClr val="bg1"/>
                </a:solidFill>
              </a:rPr>
              <a:t>er</a:t>
            </a:r>
            <a:r>
              <a:rPr lang="fr-FR" sz="1200" dirty="0">
                <a:solidFill>
                  <a:schemeClr val="bg1"/>
                </a:solidFill>
              </a:rPr>
              <a:t> Février et le 15 Aout de chaque année, valables  jusqu’au 31 Mars de l’année suivante. Merci de votre retour le plus tôt possible pour montrer votre soutien et faciliter notre gestion.</a:t>
            </a:r>
          </a:p>
          <a:p>
            <a:pPr algn="l"/>
            <a:r>
              <a:rPr lang="fr-FR" sz="1200" u="sng" dirty="0">
                <a:solidFill>
                  <a:schemeClr val="bg1"/>
                </a:solidFill>
              </a:rPr>
              <a:t>Règlement par chèque l’ordre de « Association des Amis de Saint-Gildas et de Rhuys », adressé avec le bulletin au Trésorier de l’Association :   Bernard </a:t>
            </a:r>
            <a:r>
              <a:rPr lang="fr-FR" sz="1200" u="sng" dirty="0" err="1">
                <a:solidFill>
                  <a:schemeClr val="bg1"/>
                </a:solidFill>
              </a:rPr>
              <a:t>Dauban</a:t>
            </a:r>
            <a:r>
              <a:rPr lang="fr-FR" sz="1200" u="sng" dirty="0">
                <a:solidFill>
                  <a:schemeClr val="bg1"/>
                </a:solidFill>
              </a:rPr>
              <a:t>   53 rue d’Anjou Boulogne Billancourt 92100 </a:t>
            </a:r>
          </a:p>
          <a:p>
            <a:pPr algn="l"/>
            <a:r>
              <a:rPr lang="fr-FR" sz="1200" u="sng" dirty="0">
                <a:solidFill>
                  <a:schemeClr val="bg1"/>
                </a:solidFill>
              </a:rPr>
              <a:t>Ou par </a:t>
            </a:r>
            <a:r>
              <a:rPr lang="fr-FR" sz="1200" b="1" u="sng" dirty="0">
                <a:solidFill>
                  <a:schemeClr val="bg1"/>
                </a:solidFill>
              </a:rPr>
              <a:t>virement  RIB : FR76 3000 4018 6000 0100 5063 650</a:t>
            </a:r>
          </a:p>
          <a:p>
            <a:pPr algn="l"/>
            <a:r>
              <a:rPr lang="fr-FR" sz="1400" b="1" u="sng" dirty="0">
                <a:solidFill>
                  <a:schemeClr val="bg1"/>
                </a:solidFill>
              </a:rPr>
              <a:t>Copie du bulletin rempli sur : amisdesaintgildas@gmail.com</a:t>
            </a:r>
          </a:p>
          <a:p>
            <a:pPr algn="l"/>
            <a:endParaRPr lang="fr-FR" sz="1400" u="sng" dirty="0">
              <a:solidFill>
                <a:schemeClr val="bg1"/>
              </a:solidFill>
            </a:endParaRPr>
          </a:p>
          <a:p>
            <a:pPr algn="l"/>
            <a:endParaRPr lang="fr-FR" sz="1400" dirty="0">
              <a:solidFill>
                <a:schemeClr val="bg1"/>
              </a:solidFill>
            </a:endParaRPr>
          </a:p>
          <a:p>
            <a:pPr algn="l"/>
            <a:endParaRPr lang="fr-FR" sz="1400" dirty="0">
              <a:solidFill>
                <a:schemeClr val="bg1"/>
              </a:solidFill>
            </a:endParaRPr>
          </a:p>
        </p:txBody>
      </p:sp>
      <p:sp>
        <p:nvSpPr>
          <p:cNvPr id="2" name="Titre 1"/>
          <p:cNvSpPr>
            <a:spLocks noGrp="1"/>
          </p:cNvSpPr>
          <p:nvPr>
            <p:ph type="ctrTitle"/>
          </p:nvPr>
        </p:nvSpPr>
        <p:spPr>
          <a:xfrm>
            <a:off x="245116" y="97061"/>
            <a:ext cx="7063188" cy="576063"/>
          </a:xfrm>
        </p:spPr>
        <p:txBody>
          <a:bodyPr>
            <a:normAutofit/>
          </a:bodyPr>
          <a:lstStyle/>
          <a:p>
            <a:pPr algn="l"/>
            <a:r>
              <a:rPr lang="fr-FR" sz="2000" b="1" dirty="0">
                <a:solidFill>
                  <a:schemeClr val="accent1">
                    <a:lumMod val="75000"/>
                  </a:schemeClr>
                </a:solidFill>
              </a:rPr>
              <a:t>Association « Amis de Saint-Gildas de Rhuys et de la presqu’ile»</a:t>
            </a:r>
          </a:p>
        </p:txBody>
      </p:sp>
      <p:sp>
        <p:nvSpPr>
          <p:cNvPr id="3" name="Sous-titre 2"/>
          <p:cNvSpPr>
            <a:spLocks noGrp="1"/>
          </p:cNvSpPr>
          <p:nvPr>
            <p:ph type="subTitle" idx="1"/>
          </p:nvPr>
        </p:nvSpPr>
        <p:spPr>
          <a:xfrm>
            <a:off x="235569" y="529965"/>
            <a:ext cx="8632576" cy="432048"/>
          </a:xfrm>
        </p:spPr>
        <p:txBody>
          <a:bodyPr>
            <a:noAutofit/>
          </a:bodyPr>
          <a:lstStyle/>
          <a:p>
            <a:pPr algn="l"/>
            <a:r>
              <a:rPr lang="fr-FR" sz="2000" dirty="0">
                <a:solidFill>
                  <a:schemeClr val="tx1"/>
                </a:solidFill>
              </a:rPr>
              <a:t>Bulletin d’adhésion à l’Association pour la période 2024-2025</a:t>
            </a:r>
          </a:p>
        </p:txBody>
      </p:sp>
      <p:sp>
        <p:nvSpPr>
          <p:cNvPr id="4" name="Sous-titre 2"/>
          <p:cNvSpPr txBox="1">
            <a:spLocks/>
          </p:cNvSpPr>
          <p:nvPr/>
        </p:nvSpPr>
        <p:spPr>
          <a:xfrm>
            <a:off x="4833" y="1052735"/>
            <a:ext cx="2869418" cy="3811645"/>
          </a:xfrm>
          <a:prstGeom prst="rect">
            <a:avLst/>
          </a:prstGeom>
          <a:solidFill>
            <a:schemeClr val="bg1">
              <a:lumMod val="95000"/>
            </a:schemeClr>
          </a:solidFill>
          <a:ln w="6350">
            <a:noFill/>
          </a:ln>
        </p:spPr>
        <p:txBody>
          <a:bodyPr vert="horz" lIns="144000" tIns="72000" rIns="91440" bIns="7200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1400" dirty="0">
                <a:solidFill>
                  <a:schemeClr val="tx1"/>
                </a:solidFill>
              </a:rPr>
              <a:t>Nom et Prénom(s) :</a:t>
            </a:r>
          </a:p>
          <a:p>
            <a:pPr algn="l"/>
            <a:endParaRPr lang="fr-FR" sz="1400" dirty="0">
              <a:solidFill>
                <a:schemeClr val="tx1"/>
              </a:solidFill>
            </a:endParaRPr>
          </a:p>
          <a:p>
            <a:pPr algn="l"/>
            <a:endParaRPr lang="fr-FR" sz="1400" dirty="0">
              <a:solidFill>
                <a:schemeClr val="tx1"/>
              </a:solidFill>
            </a:endParaRPr>
          </a:p>
          <a:p>
            <a:pPr algn="l"/>
            <a:r>
              <a:rPr lang="fr-FR" sz="1400" b="1" dirty="0">
                <a:solidFill>
                  <a:schemeClr val="tx1"/>
                </a:solidFill>
              </a:rPr>
              <a:t>Mail  :</a:t>
            </a:r>
          </a:p>
          <a:p>
            <a:pPr algn="l"/>
            <a:r>
              <a:rPr lang="fr-FR" sz="1400" dirty="0">
                <a:solidFill>
                  <a:schemeClr val="tx1"/>
                </a:solidFill>
              </a:rPr>
              <a:t>Adresse à Saint-Gildas  :</a:t>
            </a:r>
          </a:p>
          <a:p>
            <a:pPr algn="l"/>
            <a:endParaRPr lang="fr-FR" sz="1400" dirty="0">
              <a:solidFill>
                <a:schemeClr val="tx1"/>
              </a:solidFill>
            </a:endParaRPr>
          </a:p>
          <a:p>
            <a:pPr algn="l"/>
            <a:r>
              <a:rPr lang="fr-FR" sz="1400" dirty="0">
                <a:solidFill>
                  <a:schemeClr val="tx1"/>
                </a:solidFill>
              </a:rPr>
              <a:t>Téléphone :</a:t>
            </a:r>
          </a:p>
          <a:p>
            <a:pPr algn="l"/>
            <a:endParaRPr lang="fr-FR" sz="1400" dirty="0">
              <a:solidFill>
                <a:schemeClr val="tx1"/>
              </a:solidFill>
            </a:endParaRPr>
          </a:p>
          <a:p>
            <a:pPr marL="369888" lvl="1" algn="l"/>
            <a:r>
              <a:rPr lang="fr-FR" sz="1400" i="1" dirty="0">
                <a:solidFill>
                  <a:schemeClr val="tx1"/>
                </a:solidFill>
              </a:rPr>
              <a:t>Résidence Principale </a:t>
            </a:r>
          </a:p>
          <a:p>
            <a:pPr marL="369888" lvl="1" algn="l"/>
            <a:r>
              <a:rPr lang="fr-FR" sz="1400" i="1" dirty="0">
                <a:solidFill>
                  <a:schemeClr val="tx1"/>
                </a:solidFill>
              </a:rPr>
              <a:t>Résidence Alternée (&gt; 75 j/an)</a:t>
            </a:r>
          </a:p>
          <a:p>
            <a:pPr marL="369888" lvl="1" algn="l"/>
            <a:r>
              <a:rPr lang="fr-FR" sz="1400" i="1" dirty="0">
                <a:solidFill>
                  <a:schemeClr val="tx1"/>
                </a:solidFill>
              </a:rPr>
              <a:t>Résidence Secondaire</a:t>
            </a:r>
          </a:p>
          <a:p>
            <a:pPr algn="l"/>
            <a:r>
              <a:rPr lang="fr-FR" sz="1400" i="1" dirty="0">
                <a:solidFill>
                  <a:schemeClr val="tx1"/>
                </a:solidFill>
              </a:rPr>
              <a:t>Remplir ci-après le cas échéant :</a:t>
            </a:r>
          </a:p>
          <a:p>
            <a:pPr algn="l"/>
            <a:r>
              <a:rPr lang="fr-FR" sz="1400" dirty="0">
                <a:solidFill>
                  <a:schemeClr val="tx1"/>
                </a:solidFill>
              </a:rPr>
              <a:t>Adresse permanente :</a:t>
            </a:r>
          </a:p>
          <a:p>
            <a:pPr algn="l"/>
            <a:endParaRPr lang="fr-FR" sz="1400" dirty="0">
              <a:solidFill>
                <a:schemeClr val="tx1"/>
              </a:solidFill>
            </a:endParaRPr>
          </a:p>
          <a:p>
            <a:pPr algn="l"/>
            <a:r>
              <a:rPr lang="fr-FR" sz="1400" dirty="0">
                <a:solidFill>
                  <a:schemeClr val="tx1"/>
                </a:solidFill>
              </a:rPr>
              <a:t>Téléphone :</a:t>
            </a:r>
          </a:p>
          <a:p>
            <a:pPr algn="l"/>
            <a:endParaRPr lang="fr-FR" sz="1400" dirty="0">
              <a:solidFill>
                <a:schemeClr val="tx1"/>
              </a:solidFill>
            </a:endParaRPr>
          </a:p>
        </p:txBody>
      </p:sp>
      <p:sp>
        <p:nvSpPr>
          <p:cNvPr id="5" name="Rectangle 4"/>
          <p:cNvSpPr/>
          <p:nvPr/>
        </p:nvSpPr>
        <p:spPr>
          <a:xfrm>
            <a:off x="7596336" y="5085249"/>
            <a:ext cx="1530460" cy="1584111"/>
          </a:xfrm>
          <a:prstGeom prst="rect">
            <a:avLst/>
          </a:prstGeom>
          <a:solidFill>
            <a:schemeClr val="bg1">
              <a:lumMod val="95000"/>
            </a:schemeClr>
          </a:solidFill>
          <a:ln w="635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fr-FR" sz="1400" dirty="0">
                <a:solidFill>
                  <a:schemeClr val="tx1"/>
                </a:solidFill>
              </a:rPr>
              <a:t>Date :</a:t>
            </a:r>
          </a:p>
          <a:p>
            <a:pPr algn="ctr"/>
            <a:endParaRPr lang="fr-FR" sz="1400" dirty="0">
              <a:solidFill>
                <a:schemeClr val="tx1"/>
              </a:solidFill>
            </a:endParaRPr>
          </a:p>
          <a:p>
            <a:pPr algn="ctr"/>
            <a:r>
              <a:rPr lang="fr-FR" sz="1400" dirty="0">
                <a:solidFill>
                  <a:schemeClr val="tx1"/>
                </a:solidFill>
              </a:rPr>
              <a:t>SIGNATURE</a:t>
            </a:r>
          </a:p>
        </p:txBody>
      </p:sp>
      <p:sp>
        <p:nvSpPr>
          <p:cNvPr id="16" name="Rectangle 15"/>
          <p:cNvSpPr/>
          <p:nvPr/>
        </p:nvSpPr>
        <p:spPr>
          <a:xfrm>
            <a:off x="47669" y="1828075"/>
            <a:ext cx="2782284" cy="288032"/>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Sous-titre 2"/>
          <p:cNvSpPr txBox="1">
            <a:spLocks/>
          </p:cNvSpPr>
          <p:nvPr/>
        </p:nvSpPr>
        <p:spPr>
          <a:xfrm>
            <a:off x="2874251" y="957232"/>
            <a:ext cx="6269749" cy="3907148"/>
          </a:xfrm>
          <a:prstGeom prst="rect">
            <a:avLst/>
          </a:prstGeom>
          <a:solidFill>
            <a:schemeClr val="accent5">
              <a:lumMod val="20000"/>
              <a:lumOff val="80000"/>
            </a:schemeClr>
          </a:solidFill>
          <a:ln w="3175">
            <a:solidFill>
              <a:schemeClr val="accent1">
                <a:lumMod val="75000"/>
              </a:schemeClr>
            </a:solidFill>
          </a:ln>
        </p:spPr>
        <p:txBody>
          <a:bodyPr vert="horz" lIns="91440" tIns="72000" rIns="91440" bIns="7200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1400" b="1" dirty="0">
                <a:solidFill>
                  <a:schemeClr val="tx1"/>
                </a:solidFill>
              </a:rPr>
              <a:t>1. Participation à l’AG du 13 août  2024 </a:t>
            </a:r>
          </a:p>
          <a:p>
            <a:pPr algn="l"/>
            <a:r>
              <a:rPr lang="fr-FR" sz="1400" b="1" dirty="0">
                <a:solidFill>
                  <a:schemeClr val="tx1"/>
                </a:solidFill>
              </a:rPr>
              <a:t>                                                                                                                     Oui          Non</a:t>
            </a:r>
          </a:p>
          <a:p>
            <a:pPr algn="l"/>
            <a:r>
              <a:rPr lang="fr-FR" sz="1400" b="1" dirty="0">
                <a:solidFill>
                  <a:schemeClr val="tx1"/>
                </a:solidFill>
              </a:rPr>
              <a:t>2. Participation aux ateliers Cœur de Bourg   </a:t>
            </a:r>
          </a:p>
          <a:p>
            <a:pPr algn="l"/>
            <a:r>
              <a:rPr lang="fr-FR" sz="1400" b="1" dirty="0">
                <a:solidFill>
                  <a:schemeClr val="tx1"/>
                </a:solidFill>
              </a:rPr>
              <a:t>                                                                                                                      Oui          Non</a:t>
            </a:r>
          </a:p>
          <a:p>
            <a:pPr algn="l"/>
            <a:r>
              <a:rPr lang="fr-FR" sz="1400" b="1" dirty="0">
                <a:solidFill>
                  <a:schemeClr val="tx1"/>
                </a:solidFill>
              </a:rPr>
              <a:t>3. Questions </a:t>
            </a:r>
          </a:p>
          <a:p>
            <a:pPr algn="l"/>
            <a:r>
              <a:rPr lang="fr-FR" sz="1400" b="1" dirty="0">
                <a:solidFill>
                  <a:schemeClr val="tx1"/>
                </a:solidFill>
              </a:rPr>
              <a:t>3.1 Arrivée de la fibre Très haut débit / Utilisation ADSL</a:t>
            </a:r>
          </a:p>
          <a:p>
            <a:pPr algn="l"/>
            <a:r>
              <a:rPr lang="fr-FR" sz="1200" dirty="0">
                <a:solidFill>
                  <a:schemeClr val="tx1"/>
                </a:solidFill>
              </a:rPr>
              <a:t>3.1.1 Etes-vous connectés à la fibre?                                  ………………………….…OUI……………NON………                                                      </a:t>
            </a:r>
          </a:p>
          <a:p>
            <a:pPr algn="l"/>
            <a:endParaRPr lang="fr-FR" sz="200" dirty="0">
              <a:solidFill>
                <a:schemeClr val="tx1"/>
              </a:solidFill>
            </a:endParaRPr>
          </a:p>
          <a:p>
            <a:pPr algn="l"/>
            <a:r>
              <a:rPr lang="fr-FR" sz="1200" dirty="0">
                <a:solidFill>
                  <a:schemeClr val="tx1"/>
                </a:solidFill>
              </a:rPr>
              <a:t>3.1.2 Avez-vous été contactés pour l’arrivée de la fibre, par </a:t>
            </a:r>
            <a:r>
              <a:rPr lang="fr-FR" sz="1200" dirty="0" err="1">
                <a:solidFill>
                  <a:schemeClr val="tx1"/>
                </a:solidFill>
              </a:rPr>
              <a:t>Megalis</a:t>
            </a:r>
            <a:r>
              <a:rPr lang="fr-FR" sz="1200" dirty="0">
                <a:solidFill>
                  <a:schemeClr val="tx1"/>
                </a:solidFill>
              </a:rPr>
              <a:t> ou par votre opérateur?</a:t>
            </a:r>
          </a:p>
          <a:p>
            <a:pPr algn="l"/>
            <a:r>
              <a:rPr lang="fr-FR" sz="1200" dirty="0">
                <a:solidFill>
                  <a:schemeClr val="tx1"/>
                </a:solidFill>
              </a:rPr>
              <a:t>                                                                                            </a:t>
            </a:r>
          </a:p>
          <a:p>
            <a:pPr algn="l"/>
            <a:r>
              <a:rPr lang="fr-FR" sz="1200" dirty="0">
                <a:solidFill>
                  <a:schemeClr val="tx1"/>
                </a:solidFill>
              </a:rPr>
              <a:t>          ……………………………………………………………………………………….……………….…OUI……………NON………</a:t>
            </a:r>
          </a:p>
          <a:p>
            <a:pPr algn="l"/>
            <a:r>
              <a:rPr lang="fr-FR" sz="1200" dirty="0">
                <a:solidFill>
                  <a:schemeClr val="tx1"/>
                </a:solidFill>
              </a:rPr>
              <a:t>3.1.3 Etes-vous satisfaits du service ADSL/Fibre de votre opérateur?….…</a:t>
            </a:r>
          </a:p>
          <a:p>
            <a:pPr algn="l"/>
            <a:r>
              <a:rPr lang="fr-FR" sz="1200" dirty="0">
                <a:solidFill>
                  <a:schemeClr val="tx1"/>
                </a:solidFill>
              </a:rPr>
              <a:t>                                                                                                                                    OUI……………NON………</a:t>
            </a:r>
          </a:p>
          <a:p>
            <a:pPr algn="l"/>
            <a:r>
              <a:rPr lang="fr-FR" sz="1400" b="1" dirty="0">
                <a:solidFill>
                  <a:schemeClr val="tx1"/>
                </a:solidFill>
              </a:rPr>
              <a:t>3. Autres questions/suggestions </a:t>
            </a:r>
            <a:r>
              <a:rPr lang="fr-FR" sz="1400" dirty="0">
                <a:solidFill>
                  <a:schemeClr val="tx1"/>
                </a:solidFill>
              </a:rPr>
              <a:t>……………………………………………………………………………………………………………………………………………………………………………………………………………………………....……………………………………………………………………………………………………………………………………………………………………...</a:t>
            </a:r>
          </a:p>
        </p:txBody>
      </p:sp>
      <p:sp>
        <p:nvSpPr>
          <p:cNvPr id="12" name="Rectangle 11"/>
          <p:cNvSpPr/>
          <p:nvPr/>
        </p:nvSpPr>
        <p:spPr>
          <a:xfrm>
            <a:off x="7596336" y="2996952"/>
            <a:ext cx="216024" cy="216024"/>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Rectangle 16"/>
          <p:cNvSpPr/>
          <p:nvPr/>
        </p:nvSpPr>
        <p:spPr>
          <a:xfrm rot="-5400000">
            <a:off x="2131551" y="5013176"/>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Rectangle 17"/>
          <p:cNvSpPr/>
          <p:nvPr/>
        </p:nvSpPr>
        <p:spPr>
          <a:xfrm rot="-5400000">
            <a:off x="5227895" y="5013176"/>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Rectangle 18"/>
          <p:cNvSpPr/>
          <p:nvPr/>
        </p:nvSpPr>
        <p:spPr>
          <a:xfrm rot="-5400000">
            <a:off x="3427695" y="5013176"/>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Rectangle 19"/>
          <p:cNvSpPr/>
          <p:nvPr/>
        </p:nvSpPr>
        <p:spPr>
          <a:xfrm rot="-5400000">
            <a:off x="179512" y="3140968"/>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8" name="Picture 2" descr="C:\Users\bquantin\Documents\Benoit 2013\Amis de St Gildas\Gestion asso\logo 201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70668" y="160526"/>
            <a:ext cx="1221812" cy="796706"/>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21"/>
          <p:cNvSpPr/>
          <p:nvPr/>
        </p:nvSpPr>
        <p:spPr>
          <a:xfrm rot="-5400000">
            <a:off x="6956087" y="5013176"/>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3" name="Rectangle 22"/>
          <p:cNvSpPr/>
          <p:nvPr/>
        </p:nvSpPr>
        <p:spPr>
          <a:xfrm rot="-5400000">
            <a:off x="179512" y="3429000"/>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 name="Rectangle 23"/>
          <p:cNvSpPr/>
          <p:nvPr/>
        </p:nvSpPr>
        <p:spPr>
          <a:xfrm rot="-5400000">
            <a:off x="179512" y="3717032"/>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2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6243" y="980728"/>
            <a:ext cx="23812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94315" y="980728"/>
            <a:ext cx="23812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16416" y="1556792"/>
            <a:ext cx="203845" cy="198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97690" y="2351806"/>
            <a:ext cx="203845" cy="198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28595" y="2348880"/>
            <a:ext cx="203845" cy="198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Rectangle 33"/>
          <p:cNvSpPr/>
          <p:nvPr/>
        </p:nvSpPr>
        <p:spPr>
          <a:xfrm>
            <a:off x="8388424" y="2996952"/>
            <a:ext cx="216024" cy="216024"/>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9" name="Picture 2">
            <a:extLst>
              <a:ext uri="{FF2B5EF4-FFF2-40B4-BE49-F238E27FC236}">
                <a16:creationId xmlns:a16="http://schemas.microsoft.com/office/drawing/2014/main" id="{4BC7B5E2-57F6-BBDA-1333-25BAD3EFD5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6243" y="1541041"/>
            <a:ext cx="23812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a:extLst>
              <a:ext uri="{FF2B5EF4-FFF2-40B4-BE49-F238E27FC236}">
                <a16:creationId xmlns:a16="http://schemas.microsoft.com/office/drawing/2014/main" id="{622A8ED7-B2EC-0E93-4AF0-DF8985AB2EE4}"/>
              </a:ext>
            </a:extLst>
          </p:cNvPr>
          <p:cNvSpPr/>
          <p:nvPr/>
        </p:nvSpPr>
        <p:spPr>
          <a:xfrm>
            <a:off x="7596336" y="3501008"/>
            <a:ext cx="216024" cy="216024"/>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a:extLst>
              <a:ext uri="{FF2B5EF4-FFF2-40B4-BE49-F238E27FC236}">
                <a16:creationId xmlns:a16="http://schemas.microsoft.com/office/drawing/2014/main" id="{DB1CDA88-41B7-B413-9E22-75F7321591AB}"/>
              </a:ext>
            </a:extLst>
          </p:cNvPr>
          <p:cNvSpPr/>
          <p:nvPr/>
        </p:nvSpPr>
        <p:spPr>
          <a:xfrm>
            <a:off x="8388424" y="3501008"/>
            <a:ext cx="216024" cy="216024"/>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20860021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4941</TotalTime>
  <Words>546</Words>
  <Application>Microsoft Office PowerPoint</Application>
  <PresentationFormat>Affichage à l'écran (4:3)</PresentationFormat>
  <Paragraphs>84</Paragraphs>
  <Slides>2</Slides>
  <Notes>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Aptos</vt:lpstr>
      <vt:lpstr>Arial</vt:lpstr>
      <vt:lpstr>Calibri</vt:lpstr>
      <vt:lpstr>Thème Office</vt:lpstr>
      <vt:lpstr>Association « Amis de Saint-Gildas de Rhuys et de la presqu’ile»</vt:lpstr>
      <vt:lpstr>Association « Amis de Saint-Gildas de Rhuys et de la presqu’ile»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Amis de Saint Gildas et de Rhuys</dc:title>
  <dc:creator>bquantin</dc:creator>
  <cp:lastModifiedBy>Nicolas Bour</cp:lastModifiedBy>
  <cp:revision>112</cp:revision>
  <cp:lastPrinted>2024-03-28T10:47:18Z</cp:lastPrinted>
  <dcterms:created xsi:type="dcterms:W3CDTF">2013-03-11T17:58:02Z</dcterms:created>
  <dcterms:modified xsi:type="dcterms:W3CDTF">2024-07-25T13:49:14Z</dcterms:modified>
</cp:coreProperties>
</file>